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56"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9467" autoAdjust="0"/>
  </p:normalViewPr>
  <p:slideViewPr>
    <p:cSldViewPr>
      <p:cViewPr>
        <p:scale>
          <a:sx n="72" d="100"/>
          <a:sy n="72" d="100"/>
        </p:scale>
        <p:origin x="-1512" y="-52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A4EA26C-571B-46E9-8992-02604F98B279}" type="datetimeFigureOut">
              <a:rPr lang="ru-RU" smtClean="0"/>
              <a:pPr/>
              <a:t>15.04.2013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F29903-B9E7-4605-AC3B-CF96E18BD52E}" type="slidenum">
              <a:rPr lang="ru-RU" smtClean="0"/>
              <a:pPr/>
              <a:t>‹#›</a:t>
            </a:fld>
            <a:endParaRPr lang="ru-RU"/>
          </a:p>
        </p:txBody>
      </p:sp>
    </p:spTree>
    <p:extLst>
      <p:ext uri="{BB962C8B-B14F-4D97-AF65-F5344CB8AC3E}">
        <p14:creationId xmlns:p14="http://schemas.microsoft.com/office/powerpoint/2010/main" xmlns="" val="1102173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4EA26C-571B-46E9-8992-02604F98B279}" type="datetimeFigureOut">
              <a:rPr lang="ru-RU" smtClean="0"/>
              <a:pPr/>
              <a:t>15.04.2013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F29903-B9E7-4605-AC3B-CF96E18BD52E}" type="slidenum">
              <a:rPr lang="ru-RU" smtClean="0"/>
              <a:pPr/>
              <a:t>‹#›</a:t>
            </a:fld>
            <a:endParaRPr lang="ru-RU"/>
          </a:p>
        </p:txBody>
      </p:sp>
    </p:spTree>
    <p:extLst>
      <p:ext uri="{BB962C8B-B14F-4D97-AF65-F5344CB8AC3E}">
        <p14:creationId xmlns:p14="http://schemas.microsoft.com/office/powerpoint/2010/main" xmlns="" val="2955075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4EA26C-571B-46E9-8992-02604F98B279}" type="datetimeFigureOut">
              <a:rPr lang="ru-RU" smtClean="0"/>
              <a:pPr/>
              <a:t>15.04.2013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F29903-B9E7-4605-AC3B-CF96E18BD52E}" type="slidenum">
              <a:rPr lang="ru-RU" smtClean="0"/>
              <a:pPr/>
              <a:t>‹#›</a:t>
            </a:fld>
            <a:endParaRPr lang="ru-RU"/>
          </a:p>
        </p:txBody>
      </p:sp>
    </p:spTree>
    <p:extLst>
      <p:ext uri="{BB962C8B-B14F-4D97-AF65-F5344CB8AC3E}">
        <p14:creationId xmlns:p14="http://schemas.microsoft.com/office/powerpoint/2010/main" xmlns="" val="2630023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4EA26C-571B-46E9-8992-02604F98B279}" type="datetimeFigureOut">
              <a:rPr lang="ru-RU" smtClean="0"/>
              <a:pPr/>
              <a:t>15.04.2013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F29903-B9E7-4605-AC3B-CF96E18BD52E}" type="slidenum">
              <a:rPr lang="ru-RU" smtClean="0"/>
              <a:pPr/>
              <a:t>‹#›</a:t>
            </a:fld>
            <a:endParaRPr lang="ru-RU"/>
          </a:p>
        </p:txBody>
      </p:sp>
    </p:spTree>
    <p:extLst>
      <p:ext uri="{BB962C8B-B14F-4D97-AF65-F5344CB8AC3E}">
        <p14:creationId xmlns:p14="http://schemas.microsoft.com/office/powerpoint/2010/main" xmlns="" val="2047923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A4EA26C-571B-46E9-8992-02604F98B279}" type="datetimeFigureOut">
              <a:rPr lang="ru-RU" smtClean="0"/>
              <a:pPr/>
              <a:t>15.04.2013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F29903-B9E7-4605-AC3B-CF96E18BD52E}" type="slidenum">
              <a:rPr lang="ru-RU" smtClean="0"/>
              <a:pPr/>
              <a:t>‹#›</a:t>
            </a:fld>
            <a:endParaRPr lang="ru-RU"/>
          </a:p>
        </p:txBody>
      </p:sp>
    </p:spTree>
    <p:extLst>
      <p:ext uri="{BB962C8B-B14F-4D97-AF65-F5344CB8AC3E}">
        <p14:creationId xmlns:p14="http://schemas.microsoft.com/office/powerpoint/2010/main" xmlns="" val="391583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A4EA26C-571B-46E9-8992-02604F98B279}" type="datetimeFigureOut">
              <a:rPr lang="ru-RU" smtClean="0"/>
              <a:pPr/>
              <a:t>15.04.2013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F29903-B9E7-4605-AC3B-CF96E18BD52E}" type="slidenum">
              <a:rPr lang="ru-RU" smtClean="0"/>
              <a:pPr/>
              <a:t>‹#›</a:t>
            </a:fld>
            <a:endParaRPr lang="ru-RU"/>
          </a:p>
        </p:txBody>
      </p:sp>
    </p:spTree>
    <p:extLst>
      <p:ext uri="{BB962C8B-B14F-4D97-AF65-F5344CB8AC3E}">
        <p14:creationId xmlns:p14="http://schemas.microsoft.com/office/powerpoint/2010/main" xmlns="" val="4024357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A4EA26C-571B-46E9-8992-02604F98B279}" type="datetimeFigureOut">
              <a:rPr lang="ru-RU" smtClean="0"/>
              <a:pPr/>
              <a:t>15.04.2013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BF29903-B9E7-4605-AC3B-CF96E18BD52E}" type="slidenum">
              <a:rPr lang="ru-RU" smtClean="0"/>
              <a:pPr/>
              <a:t>‹#›</a:t>
            </a:fld>
            <a:endParaRPr lang="ru-RU"/>
          </a:p>
        </p:txBody>
      </p:sp>
    </p:spTree>
    <p:extLst>
      <p:ext uri="{BB962C8B-B14F-4D97-AF65-F5344CB8AC3E}">
        <p14:creationId xmlns:p14="http://schemas.microsoft.com/office/powerpoint/2010/main" xmlns="" val="3628070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A4EA26C-571B-46E9-8992-02604F98B279}" type="datetimeFigureOut">
              <a:rPr lang="ru-RU" smtClean="0"/>
              <a:pPr/>
              <a:t>15.04.2013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BF29903-B9E7-4605-AC3B-CF96E18BD52E}" type="slidenum">
              <a:rPr lang="ru-RU" smtClean="0"/>
              <a:pPr/>
              <a:t>‹#›</a:t>
            </a:fld>
            <a:endParaRPr lang="ru-RU"/>
          </a:p>
        </p:txBody>
      </p:sp>
    </p:spTree>
    <p:extLst>
      <p:ext uri="{BB962C8B-B14F-4D97-AF65-F5344CB8AC3E}">
        <p14:creationId xmlns:p14="http://schemas.microsoft.com/office/powerpoint/2010/main" xmlns="" val="1673883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A4EA26C-571B-46E9-8992-02604F98B279}" type="datetimeFigureOut">
              <a:rPr lang="ru-RU" smtClean="0"/>
              <a:pPr/>
              <a:t>15.04.2013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BF29903-B9E7-4605-AC3B-CF96E18BD52E}" type="slidenum">
              <a:rPr lang="ru-RU" smtClean="0"/>
              <a:pPr/>
              <a:t>‹#›</a:t>
            </a:fld>
            <a:endParaRPr lang="ru-RU"/>
          </a:p>
        </p:txBody>
      </p:sp>
    </p:spTree>
    <p:extLst>
      <p:ext uri="{BB962C8B-B14F-4D97-AF65-F5344CB8AC3E}">
        <p14:creationId xmlns:p14="http://schemas.microsoft.com/office/powerpoint/2010/main" xmlns="" val="42228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A4EA26C-571B-46E9-8992-02604F98B279}" type="datetimeFigureOut">
              <a:rPr lang="ru-RU" smtClean="0"/>
              <a:pPr/>
              <a:t>15.04.2013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F29903-B9E7-4605-AC3B-CF96E18BD52E}" type="slidenum">
              <a:rPr lang="ru-RU" smtClean="0"/>
              <a:pPr/>
              <a:t>‹#›</a:t>
            </a:fld>
            <a:endParaRPr lang="ru-RU"/>
          </a:p>
        </p:txBody>
      </p:sp>
    </p:spTree>
    <p:extLst>
      <p:ext uri="{BB962C8B-B14F-4D97-AF65-F5344CB8AC3E}">
        <p14:creationId xmlns:p14="http://schemas.microsoft.com/office/powerpoint/2010/main" xmlns="" val="1014195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A4EA26C-571B-46E9-8992-02604F98B279}" type="datetimeFigureOut">
              <a:rPr lang="ru-RU" smtClean="0"/>
              <a:pPr/>
              <a:t>15.04.2013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F29903-B9E7-4605-AC3B-CF96E18BD52E}" type="slidenum">
              <a:rPr lang="ru-RU" smtClean="0"/>
              <a:pPr/>
              <a:t>‹#›</a:t>
            </a:fld>
            <a:endParaRPr lang="ru-RU"/>
          </a:p>
        </p:txBody>
      </p:sp>
    </p:spTree>
    <p:extLst>
      <p:ext uri="{BB962C8B-B14F-4D97-AF65-F5344CB8AC3E}">
        <p14:creationId xmlns:p14="http://schemas.microsoft.com/office/powerpoint/2010/main" xmlns="" val="3691783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4EA26C-571B-46E9-8992-02604F98B279}" type="datetimeFigureOut">
              <a:rPr lang="ru-RU" smtClean="0"/>
              <a:pPr/>
              <a:t>15.04.2013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F29903-B9E7-4605-AC3B-CF96E18BD52E}" type="slidenum">
              <a:rPr lang="ru-RU" smtClean="0"/>
              <a:pPr/>
              <a:t>‹#›</a:t>
            </a:fld>
            <a:endParaRPr lang="ru-RU"/>
          </a:p>
        </p:txBody>
      </p:sp>
    </p:spTree>
    <p:extLst>
      <p:ext uri="{BB962C8B-B14F-4D97-AF65-F5344CB8AC3E}">
        <p14:creationId xmlns:p14="http://schemas.microsoft.com/office/powerpoint/2010/main" xmlns="" val="1376059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Ушачский район</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050" name="Picture 2" descr="E:\учеба\557494097.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59631" y="1268760"/>
            <a:ext cx="6499551" cy="49396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8576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586410"/>
          </a:xfrm>
        </p:spPr>
        <p:txBody>
          <a:bodyPr anchor="t">
            <a:normAutofit/>
          </a:bodyPr>
          <a:lstStyle/>
          <a:p>
            <a:pPr algn="l"/>
            <a:r>
              <a:rPr lang="ru-RU" sz="2800" dirty="0" err="1"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Отолово</a:t>
            </a:r>
            <a:r>
              <a:rPr lang="ru-RU" sz="2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Одно из крупных озер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Ушачской</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группы. Площадь зеркала 8,2 км2. Принадлежит бассейну Дивы. Это неглубокий водоем (средняя глубина 3,5 м). Котловина относится к типу сложных, вытянута на 9,5 км почти в широтном направлении и только на западе близка к меридиональному. У озера сложный кружевной рисунок береговой линии, длина ее почти 40 км. Высокие гряды и возвышения сменяются участками низких заболоченных склонов. Наибольшей высоты (до 30—35 м) достигают склоны в северной и северо-западной части, здесь вдоль длинной оси озера тянется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озовая</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гряда </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(Бабьи горы</a:t>
            </a:r>
            <a:r>
              <a:rPr lang="ru-RU" sz="20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Озеро </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расположено в центре бассейна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Ушачских</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озер и служит приемником вод, текущих с юга. Площадь водосбора 318 </a:t>
            </a:r>
            <a:r>
              <a:rPr lang="ru-RU" sz="20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км</a:t>
            </a:r>
            <a:r>
              <a:rPr lang="ru-RU" sz="2000" baseline="300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20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Рельеф построен очень сложно.</a:t>
            </a:r>
          </a:p>
        </p:txBody>
      </p:sp>
      <p:pic>
        <p:nvPicPr>
          <p:cNvPr id="2050" name="Picture 2" descr="E:\учеба\отолово.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576" y="3933056"/>
            <a:ext cx="3954860" cy="2636573"/>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pic>
        <p:nvPicPr>
          <p:cNvPr id="2051" name="Picture 3" descr="E:\учеба\otolovo.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92080" y="3933056"/>
            <a:ext cx="3288023" cy="2636573"/>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999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7"/>
            <a:ext cx="8229600" cy="3241245"/>
          </a:xfrm>
        </p:spPr>
        <p:txBody>
          <a:bodyPr anchor="t">
            <a:normAutofit/>
          </a:bodyPr>
          <a:lstStyle/>
          <a:p>
            <a:pPr algn="l"/>
            <a:r>
              <a:rPr lang="ru-RU" sz="2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Полозерье</a:t>
            </a:r>
            <a:r>
              <a:rPr lang="ru-RU" sz="2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Размещено на границе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Ушачского</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и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Бешенковичского</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районов Витебской области. Принадлежит бассейну Дивы. Площадь зеркала 8 км</a:t>
            </a:r>
            <a:r>
              <a:rPr lang="ru-RU" sz="18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Среднеглубокое</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озеро. Котловина состоит на двух плесов (глубокого северного и южного) и вытянута с северо-запада на юго-восток. Береговая линия длиной 17,9 км в основном имеет простой рисунок, только в северной части осложнена заливами и мысами. Крутые северные и северо-западные склоны (высотой 5—8 м) дисгармонируют с общим плоским характером котловины.  Площадь водосбора озера 30,9 км</a:t>
            </a:r>
            <a:r>
              <a:rPr lang="ru-RU" sz="18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Преобладают абсолютные высоты от 120 до 440 м и лишь в северной части они достигают 160 м. Рельеф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плосковолнистый</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и крупнохолмистый. </a:t>
            </a:r>
          </a:p>
        </p:txBody>
      </p:sp>
      <p:pic>
        <p:nvPicPr>
          <p:cNvPr id="3074" name="Picture 2" descr="E:\учеба\полозерье.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99992" y="3636175"/>
            <a:ext cx="4044367" cy="2790613"/>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pic>
        <p:nvPicPr>
          <p:cNvPr id="3075" name="Picture 3" descr="E:\учеба\map_polozerie_big.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27584" y="3555319"/>
            <a:ext cx="2952327" cy="2952326"/>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58136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22314"/>
          </a:xfrm>
        </p:spPr>
        <p:txBody>
          <a:bodyPr anchor="t">
            <a:normAutofit/>
          </a:bodyPr>
          <a:lstStyle/>
          <a:p>
            <a:pPr algn="l"/>
            <a:r>
              <a:rPr lang="ru-RU" sz="2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Кривое</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Небольшое по площади, но глубокое, живописное озеро. Принадлежит бассейну реки </a:t>
            </a:r>
            <a:r>
              <a:rPr lang="ru-RU" sz="1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Дивы. </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При площади 4,5 км</a:t>
            </a:r>
            <a:r>
              <a:rPr lang="ru-RU" sz="18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длина береговой линии свыше 20 км. Необычному рисунку котловины соответствует сложное строение ложа. Максимальная глубина (до 31,5 м) приурочена к северному (центр озера) и южному плесам. 20-метровые глубины отмечены в северо-западном и юго-западном плесах. Глубоководные впадины чередуются с мелководными (до 5 м) проливами —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усухами</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Средняя глубина озера 9,6 </a:t>
            </a:r>
            <a:r>
              <a:rPr lang="ru-RU" sz="1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м. Площадь </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водосбора 65,4 км</a:t>
            </a:r>
            <a:r>
              <a:rPr lang="ru-RU" sz="18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Поверхность крупнохолмистая и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плосковолнистая</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с преобладанием абсолютных высот до 150 м. </a:t>
            </a:r>
          </a:p>
        </p:txBody>
      </p:sp>
      <p:pic>
        <p:nvPicPr>
          <p:cNvPr id="4098" name="Picture 2" descr="E:\учеба\кривое вырезать.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82896" y="3108784"/>
            <a:ext cx="2124506" cy="3499744"/>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pic>
        <p:nvPicPr>
          <p:cNvPr id="4099" name="Picture 3" descr="E:\учеба\крикое.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2984945"/>
            <a:ext cx="2376265" cy="3635686"/>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48591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010346"/>
          </a:xfrm>
        </p:spPr>
        <p:txBody>
          <a:bodyPr anchor="t">
            <a:normAutofit/>
          </a:bodyPr>
          <a:lstStyle/>
          <a:p>
            <a:pPr algn="l"/>
            <a:r>
              <a:rPr lang="ru-RU" sz="2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Вечелье</a:t>
            </a:r>
            <a:r>
              <a:rPr lang="ru-RU" sz="2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Расположено неподалеку от г. п. Ушачи Витебской области. Это глубокий водоем. Максимальная глубина почти 36 м. Площадь 1,36 км</a:t>
            </a:r>
            <a:r>
              <a:rPr lang="ru-RU" sz="18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Озеро занимает часть крупной ложбины, включающей в себя целый ряд водоемов: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Борковщина</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Должина</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Вечелье</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Волчо</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и ряд других. Соединяются они обычно сильно- заросшими протоками с очень малым расходом воды. В северо-восточной оконечности озера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Вечелье</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начинается река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Крошенка</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 правый приток Ушачи.</a:t>
            </a:r>
            <a:b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Учитывая морфометрические особенности котловины, следует сказать, что озеро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Вечелье</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является слабопроточным водоемом. Смена всего объема воды происходит более чем за трехлетний период. Рельеф водосбора (площадь более 37 км</a:t>
            </a:r>
            <a:r>
              <a:rPr lang="ru-RU" sz="18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среднехолмистый</a:t>
            </a:r>
            <a:r>
              <a:rPr lang="ru-RU" sz="1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endPar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5122" name="Picture 2" descr="E:\учеба\вечелье.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08104" y="3603393"/>
            <a:ext cx="2808312" cy="2872461"/>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pic>
        <p:nvPicPr>
          <p:cNvPr id="5123" name="Picture 3" descr="E:\учеба\вечелье.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5576" y="3603392"/>
            <a:ext cx="3888432" cy="2869603"/>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9922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78298"/>
          </a:xfrm>
        </p:spPr>
        <p:txBody>
          <a:bodyPr anchor="t">
            <a:normAutofit/>
          </a:bodyPr>
          <a:lstStyle/>
          <a:p>
            <a:pPr algn="l"/>
            <a:r>
              <a:rPr lang="ru-RU" sz="2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Троща</a:t>
            </a:r>
            <a:r>
              <a:rPr lang="ru-RU" sz="2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Этот водоем шестой по глубине в республике (38,2 м). Ложбинная котловина глубоко врезана в моренные суглинки и вытянута с северо-востока на юго-запад на 1,33 км. Береговая линия длиной 3,24 км, слабо изрезана. Склоны котловины крутые, до 20 м; к северу и югу они понижаются до 6—9 м. Площадь водосбора 24 км</a:t>
            </a:r>
            <a:r>
              <a:rPr lang="ru-RU" sz="18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Подводная часть котловины отличается узкой литоралью, которая лишь в отдельных местах расширяется до 70 м. Как правило, она песчаная, за исключением северо-востока и юга, где мелководье сложено сапропелями. Глубины до 2 м занимают около 16 % площади озера. </a:t>
            </a:r>
          </a:p>
        </p:txBody>
      </p:sp>
      <p:pic>
        <p:nvPicPr>
          <p:cNvPr id="6146" name="Picture 2" descr="E:\учеба\2093027448_l.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19672" y="2852936"/>
            <a:ext cx="5040560" cy="3772018"/>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49061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586410"/>
          </a:xfrm>
        </p:spPr>
        <p:txBody>
          <a:bodyPr anchor="t">
            <a:normAutofit/>
          </a:bodyPr>
          <a:lstStyle/>
          <a:p>
            <a:pPr algn="l"/>
            <a:r>
              <a:rPr lang="ru-RU" sz="2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Замошье. </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Небольшое глубокое озеро. При площади 0,33 км</a:t>
            </a:r>
            <a:r>
              <a:rPr lang="ru-RU" sz="18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объем воды в нем более 3 млн. м3.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Эворзионная</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котловина, имеющая в плане форму восьмерки, с максимальной глубиной 30,7 м и средней 9,3 м, вытянута в меридиональном направлении на 1,24 км. Береговая линия имеет простые очертания. Расположена котловина среди средне- и мелко- холмистой территории, сложенной моренными суглинками, супесями и песками. Крутые склоны, высотой 10—20 м, на юге понижаются до 5—7 м и становятся более пологими. Это хорошо проточный водоем, так как через него протекает река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Ушача</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впадающая на юго-западе и вытекающая на севере. На востоке в озеро втекает небольшой ручей. Учитывая значительную площадь водосбора (135,3 км</a:t>
            </a:r>
            <a:r>
              <a:rPr lang="ru-RU" sz="18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и большие глубины, можно предположить, что в приходной части водного баланса большую роль играет поверхностный приток и подземные воды.</a:t>
            </a:r>
          </a:p>
        </p:txBody>
      </p:sp>
      <p:pic>
        <p:nvPicPr>
          <p:cNvPr id="7170" name="Picture 2" descr="E:\учеба\замошье.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75656" y="3909728"/>
            <a:ext cx="2232248" cy="2684870"/>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pic>
        <p:nvPicPr>
          <p:cNvPr id="7171" name="Picture 3" descr="E:\учеба\замошьеоа.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3840768"/>
            <a:ext cx="3816424" cy="2862318"/>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91611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29600" cy="2866330"/>
          </a:xfrm>
        </p:spPr>
        <p:txBody>
          <a:bodyPr anchor="t">
            <a:normAutofit/>
          </a:bodyPr>
          <a:lstStyle/>
          <a:p>
            <a:pPr algn="l"/>
            <a:r>
              <a:rPr lang="ru-RU" sz="2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Полозно</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Глубокий небольшой по площади (0,15 км</a:t>
            </a:r>
            <a:r>
              <a:rPr lang="ru-RU" sz="18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водоем, окруженный со всех сторон смешанным лесом. В северной части из озера вытекает небольшой ручей, связывающий его с лежащим неподалеку озером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Церковище</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 Небольшой (всего 0,5 км2) водосбор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мелкохолмистый</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сложен песками и супесями и полностью покрыт лесом. Котловина округлой формы, с плавными очертаниями береговой линии. Берега высокие (30—80 см), обрывистые, песчаные, повсеместно поросли ольхой, лещиной, малинником. Подводная часть озерной чаши имеет воронкообразную форму с наибольшей глубиной (32,5 м) почти в центре водоема. Двухметровые глубины кончаются в 5—15 м от берега. </a:t>
            </a:r>
          </a:p>
        </p:txBody>
      </p:sp>
      <p:pic>
        <p:nvPicPr>
          <p:cNvPr id="8195" name="Picture 3" descr="E:\учеба\полозно.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39752" y="3264162"/>
            <a:ext cx="4448175" cy="3333750"/>
          </a:xfrm>
          <a:prstGeom prst="rect">
            <a:avLst/>
          </a:prstGeom>
          <a:ln>
            <a:noFill/>
          </a:ln>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9797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Охрана водных ресурсов</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Объект 2"/>
          <p:cNvSpPr>
            <a:spLocks noGrp="1"/>
          </p:cNvSpPr>
          <p:nvPr>
            <p:ph idx="1"/>
          </p:nvPr>
        </p:nvSpPr>
        <p:spPr>
          <a:xfrm>
            <a:off x="467544" y="1484785"/>
            <a:ext cx="8229600" cy="3888432"/>
          </a:xfrm>
        </p:spPr>
        <p:txBody>
          <a:bodyPr>
            <a:normAutofit/>
          </a:bodyPr>
          <a:lstStyle/>
          <a:p>
            <a:pPr marL="0" indent="0">
              <a:buNone/>
            </a:pP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Благодаря ООПТ возможно обеспечить экологическое равновесие на территории, сохранить типы местообитания ценных и ресурсных видов растений и животных, разнообразие экосистем, сохранить природные объекты, важные для науки и образования. На территории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Ушачского</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района расположен 1 заказник республиканского значения, 2 заказника местного значения и 5 памятников природы, в том числе 3 – республиканского и 2 – местного значения. Общая площадь особо охраняемых природных территорий составляет 1432,1 га или менее 1 процент от площади района, что недостаточно для обеспечения охраны ценных природных комплексов и экологической устойчивости охраняемых территорий.</a:t>
            </a:r>
          </a:p>
        </p:txBody>
      </p:sp>
    </p:spTree>
    <p:extLst>
      <p:ext uri="{BB962C8B-B14F-4D97-AF65-F5344CB8AC3E}">
        <p14:creationId xmlns:p14="http://schemas.microsoft.com/office/powerpoint/2010/main" xmlns="" val="1125068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Гидрологический республиканский заказник «Кривое»</a:t>
            </a:r>
            <a:endParaRPr lang="ru-RU"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 name="Объект 2"/>
          <p:cNvSpPr>
            <a:spLocks noGrp="1"/>
          </p:cNvSpPr>
          <p:nvPr>
            <p:ph idx="1"/>
          </p:nvPr>
        </p:nvSpPr>
        <p:spPr>
          <a:xfrm>
            <a:off x="467544" y="1412777"/>
            <a:ext cx="8229600" cy="1800200"/>
          </a:xfrm>
        </p:spPr>
        <p:txBody>
          <a:bodyPr/>
          <a:lstStyle/>
          <a:p>
            <a:pPr marL="0" indent="0">
              <a:buNone/>
            </a:pPr>
            <a:r>
              <a:rPr lang="ru-RU" dirty="0"/>
              <a:t> </a:t>
            </a:r>
            <a:r>
              <a:rPr lang="ru-RU" sz="24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Площадь гидрологического республиканского заказника “Кривое” составляет 1110 га. Создан заказник для обеспечения охраны особо ценного для научных исследований одноименного озера.</a:t>
            </a:r>
          </a:p>
        </p:txBody>
      </p:sp>
      <p:pic>
        <p:nvPicPr>
          <p:cNvPr id="9219" name="Picture 3" descr="E:\учеба\yshach.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4281" r="35832" b="11983"/>
          <a:stretch/>
        </p:blipFill>
        <p:spPr bwMode="auto">
          <a:xfrm>
            <a:off x="2843808" y="3356992"/>
            <a:ext cx="3178244" cy="2928730"/>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107436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E:\учеба\карта ушачского района.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1180" y="347213"/>
            <a:ext cx="8124825" cy="540067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4" name="Скругленная прямоугольная выноска 3"/>
          <p:cNvSpPr/>
          <p:nvPr/>
        </p:nvSpPr>
        <p:spPr>
          <a:xfrm>
            <a:off x="6966331" y="2420888"/>
            <a:ext cx="1206069" cy="470533"/>
          </a:xfrm>
          <a:prstGeom prst="wedgeRoundRectCallout">
            <a:avLst>
              <a:gd name="adj1" fmla="val -73017"/>
              <a:gd name="adj2" fmla="val 62451"/>
              <a:gd name="adj3" fmla="val 16667"/>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900" dirty="0" smtClean="0">
                <a:latin typeface="Times New Roman" pitchFamily="18" charset="0"/>
                <a:cs typeface="Times New Roman" pitchFamily="18" charset="0"/>
              </a:rPr>
              <a:t>Гидрологический республиканский заказник «Кривое»</a:t>
            </a:r>
            <a:endParaRPr lang="ru-RU" sz="900" dirty="0">
              <a:latin typeface="Times New Roman" pitchFamily="18" charset="0"/>
              <a:cs typeface="Times New Roman" pitchFamily="18" charset="0"/>
            </a:endParaRPr>
          </a:p>
        </p:txBody>
      </p:sp>
      <p:sp>
        <p:nvSpPr>
          <p:cNvPr id="5" name="Скругленная прямоугольная выноска 4"/>
          <p:cNvSpPr/>
          <p:nvPr/>
        </p:nvSpPr>
        <p:spPr>
          <a:xfrm>
            <a:off x="5266150" y="1785290"/>
            <a:ext cx="1178058" cy="517206"/>
          </a:xfrm>
          <a:prstGeom prst="wedgeRoundRectCallout">
            <a:avLst>
              <a:gd name="adj1" fmla="val -29807"/>
              <a:gd name="adj2" fmla="val 81974"/>
              <a:gd name="adj3" fmla="val 16667"/>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900" dirty="0" smtClean="0">
                <a:latin typeface="Times New Roman" pitchFamily="18" charset="0"/>
                <a:cs typeface="Times New Roman" pitchFamily="18" charset="0"/>
              </a:rPr>
              <a:t>Биологический заказник местного значения «Черствятский»</a:t>
            </a:r>
            <a:endParaRPr lang="ru-RU" sz="900" dirty="0">
              <a:latin typeface="Times New Roman" pitchFamily="18" charset="0"/>
              <a:cs typeface="Times New Roman" pitchFamily="18" charset="0"/>
            </a:endParaRPr>
          </a:p>
        </p:txBody>
      </p:sp>
      <p:sp>
        <p:nvSpPr>
          <p:cNvPr id="6" name="Скругленная прямоугольная выноска 5"/>
          <p:cNvSpPr/>
          <p:nvPr/>
        </p:nvSpPr>
        <p:spPr>
          <a:xfrm>
            <a:off x="4716016" y="764704"/>
            <a:ext cx="1298380" cy="548783"/>
          </a:xfrm>
          <a:prstGeom prst="wedgeRoundRectCallout">
            <a:avLst>
              <a:gd name="adj1" fmla="val 71127"/>
              <a:gd name="adj2" fmla="val 64063"/>
              <a:gd name="adj3" fmla="val 16667"/>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900" dirty="0" smtClean="0">
                <a:latin typeface="Times New Roman" pitchFamily="18" charset="0"/>
                <a:cs typeface="Times New Roman" pitchFamily="18" charset="0"/>
              </a:rPr>
              <a:t>Гидрологический заказник местного значения «Глыбочанский»</a:t>
            </a:r>
            <a:endParaRPr lang="ru-RU" sz="900" dirty="0">
              <a:latin typeface="Times New Roman" pitchFamily="18" charset="0"/>
              <a:cs typeface="Times New Roman" pitchFamily="18" charset="0"/>
            </a:endParaRPr>
          </a:p>
        </p:txBody>
      </p:sp>
      <p:sp>
        <p:nvSpPr>
          <p:cNvPr id="7" name="Скругленная прямоугольная выноска 6"/>
          <p:cNvSpPr/>
          <p:nvPr/>
        </p:nvSpPr>
        <p:spPr>
          <a:xfrm>
            <a:off x="1870121" y="3057407"/>
            <a:ext cx="1475209" cy="504056"/>
          </a:xfrm>
          <a:prstGeom prst="wedgeRoundRectCallout">
            <a:avLst>
              <a:gd name="adj1" fmla="val 72439"/>
              <a:gd name="adj2" fmla="val 45784"/>
              <a:gd name="adj3" fmla="val 16667"/>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900" dirty="0" smtClean="0">
                <a:latin typeface="Times New Roman" pitchFamily="18" charset="0"/>
                <a:cs typeface="Times New Roman" pitchFamily="18" charset="0"/>
              </a:rPr>
              <a:t>Памятник природы местного значения родник «Барковщина»</a:t>
            </a:r>
            <a:endParaRPr lang="ru-RU" sz="900" dirty="0">
              <a:latin typeface="Times New Roman" pitchFamily="18" charset="0"/>
              <a:cs typeface="Times New Roman" pitchFamily="18" charset="0"/>
            </a:endParaRPr>
          </a:p>
        </p:txBody>
      </p:sp>
      <p:sp>
        <p:nvSpPr>
          <p:cNvPr id="8" name="Скругленная прямоугольная выноска 7"/>
          <p:cNvSpPr/>
          <p:nvPr/>
        </p:nvSpPr>
        <p:spPr>
          <a:xfrm>
            <a:off x="6588224" y="1484784"/>
            <a:ext cx="1368152" cy="601012"/>
          </a:xfrm>
          <a:prstGeom prst="wedgeRoundRectCallout">
            <a:avLst>
              <a:gd name="adj1" fmla="val -68719"/>
              <a:gd name="adj2" fmla="val -39623"/>
              <a:gd name="adj3" fmla="val 16667"/>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900" dirty="0" smtClean="0">
                <a:latin typeface="Times New Roman" pitchFamily="18" charset="0"/>
                <a:cs typeface="Times New Roman" pitchFamily="18" charset="0"/>
              </a:rPr>
              <a:t>Памятник природы республиканского значения валун (д. Глыбочка)</a:t>
            </a:r>
            <a:endParaRPr lang="ru-RU" sz="900" dirty="0">
              <a:latin typeface="Times New Roman" pitchFamily="18" charset="0"/>
              <a:cs typeface="Times New Roman" pitchFamily="18" charset="0"/>
            </a:endParaRPr>
          </a:p>
        </p:txBody>
      </p:sp>
      <p:sp>
        <p:nvSpPr>
          <p:cNvPr id="10" name="Скругленная прямоугольная выноска 9"/>
          <p:cNvSpPr/>
          <p:nvPr/>
        </p:nvSpPr>
        <p:spPr>
          <a:xfrm>
            <a:off x="3325993" y="2555273"/>
            <a:ext cx="1597798" cy="492278"/>
          </a:xfrm>
          <a:prstGeom prst="wedgeRoundRectCallout">
            <a:avLst>
              <a:gd name="adj1" fmla="val 41462"/>
              <a:gd name="adj2" fmla="val -84182"/>
              <a:gd name="adj3" fmla="val 16667"/>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900" dirty="0" smtClean="0">
                <a:latin typeface="Times New Roman" pitchFamily="18" charset="0"/>
                <a:cs typeface="Times New Roman" pitchFamily="18" charset="0"/>
              </a:rPr>
              <a:t>Памятник природы республиканского значения валун  (д. Сорочино)</a:t>
            </a:r>
            <a:endParaRPr lang="ru-RU" sz="900" dirty="0">
              <a:latin typeface="Times New Roman" pitchFamily="18" charset="0"/>
              <a:cs typeface="Times New Roman" pitchFamily="18" charset="0"/>
            </a:endParaRPr>
          </a:p>
        </p:txBody>
      </p:sp>
      <p:sp>
        <p:nvSpPr>
          <p:cNvPr id="9" name="TextBox 8"/>
          <p:cNvSpPr txBox="1"/>
          <p:nvPr/>
        </p:nvSpPr>
        <p:spPr>
          <a:xfrm>
            <a:off x="683568" y="5877272"/>
            <a:ext cx="7992437" cy="400110"/>
          </a:xfrm>
          <a:prstGeom prst="rect">
            <a:avLst/>
          </a:prstGeom>
          <a:noFill/>
        </p:spPr>
        <p:txBody>
          <a:bodyPr wrap="square" rtlCol="0">
            <a:spAutoFit/>
          </a:bodyPr>
          <a:lstStyle/>
          <a:p>
            <a:pPr algn="ctr"/>
            <a:r>
              <a:rPr lang="ru-RU" sz="2000" b="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Карта охраняемых территорий </a:t>
            </a:r>
            <a:r>
              <a:rPr lang="ru-RU" sz="2000" b="1" dirty="0" err="1"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Ушачского</a:t>
            </a:r>
            <a:r>
              <a:rPr lang="ru-RU" sz="2000" b="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района</a:t>
            </a:r>
            <a:endParaRPr lang="ru-RU" sz="2000" b="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Tree>
    <p:extLst>
      <p:ext uri="{BB962C8B-B14F-4D97-AF65-F5344CB8AC3E}">
        <p14:creationId xmlns:p14="http://schemas.microsoft.com/office/powerpoint/2010/main" xmlns="" val="22662724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Географическое положение</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Объект 2"/>
          <p:cNvSpPr>
            <a:spLocks noGrp="1"/>
          </p:cNvSpPr>
          <p:nvPr>
            <p:ph idx="1"/>
          </p:nvPr>
        </p:nvSpPr>
        <p:spPr>
          <a:xfrm>
            <a:off x="323528" y="1268760"/>
            <a:ext cx="8435280" cy="1296144"/>
          </a:xfrm>
          <a:ln>
            <a:noFill/>
          </a:ln>
        </p:spPr>
        <p:txBody>
          <a:bodyPr>
            <a:normAutofit/>
          </a:bodyPr>
          <a:lstStyle/>
          <a:p>
            <a:pPr marL="92075" indent="93663">
              <a:buNone/>
            </a:pPr>
            <a:r>
              <a:rPr lang="ru-RU" sz="1800" dirty="0" err="1">
                <a:ln w="18415" cmpd="sng">
                  <a:no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Ушачский</a:t>
            </a:r>
            <a:r>
              <a:rPr lang="ru-RU" sz="1800" dirty="0">
                <a:ln w="18415" cmpd="sng">
                  <a:no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район расположен в центральной части Витебской области, граничит с </a:t>
            </a:r>
            <a:r>
              <a:rPr lang="ru-RU" sz="1800" dirty="0" err="1">
                <a:ln w="18415" cmpd="sng">
                  <a:no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Шумилинским</a:t>
            </a:r>
            <a:r>
              <a:rPr lang="ru-RU" sz="1800" dirty="0">
                <a:ln w="18415" cmpd="sng">
                  <a:no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a:ln w="18415" cmpd="sng">
                  <a:no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Бешенковичским</a:t>
            </a:r>
            <a:r>
              <a:rPr lang="ru-RU" sz="1800" dirty="0">
                <a:ln w="18415" cmpd="sng">
                  <a:no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a:ln w="18415" cmpd="sng">
                  <a:no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Лепельским</a:t>
            </a:r>
            <a:r>
              <a:rPr lang="ru-RU" sz="1800" dirty="0">
                <a:ln w="18415" cmpd="sng">
                  <a:no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a:ln w="18415" cmpd="sng">
                  <a:no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Докшицким</a:t>
            </a:r>
            <a:r>
              <a:rPr lang="ru-RU" sz="1800" dirty="0">
                <a:ln w="18415" cmpd="sng">
                  <a:no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a:ln w="18415" cmpd="sng">
                  <a:no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Глубокским</a:t>
            </a:r>
            <a:r>
              <a:rPr lang="ru-RU" sz="1800" dirty="0">
                <a:ln w="18415" cmpd="sng">
                  <a:no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и Полоцким районами. Площадь — 1,5 тыс. км</a:t>
            </a:r>
            <a:r>
              <a:rPr lang="ru-RU" sz="1800" baseline="30000" dirty="0">
                <a:ln w="18415" cmpd="sng">
                  <a:no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Протяженность с запада на восток - 65 км, с севера на юг - 30 км. </a:t>
            </a:r>
          </a:p>
        </p:txBody>
      </p:sp>
      <p:pic>
        <p:nvPicPr>
          <p:cNvPr id="1026" name="Picture 2" descr="E:\учеба\map_obl.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31629" y="2204864"/>
            <a:ext cx="6191250" cy="40005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28463" y="2365377"/>
            <a:ext cx="2736304" cy="3970318"/>
          </a:xfrm>
          <a:prstGeom prst="rect">
            <a:avLst/>
          </a:prstGeom>
          <a:noFill/>
        </p:spPr>
        <p:txBody>
          <a:bodyPr wrap="square" rtlCol="0">
            <a:spAutoFit/>
          </a:bodyPr>
          <a:lstStyle/>
          <a:p>
            <a:r>
              <a:rPr lang="ru-RU"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Большая часть района расположена в границах </a:t>
            </a:r>
            <a:r>
              <a:rPr lang="ru-RU"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Ушачско-Лепельской</a:t>
            </a:r>
            <a:r>
              <a:rPr lang="ru-RU"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возвышенности, северо-восточная часть - в границах Полоцкой низменности. Наивысший пункт - 239 м. над уровнем моря (в д. </a:t>
            </a:r>
            <a:r>
              <a:rPr lang="ru-RU"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Гущинская</a:t>
            </a:r>
            <a:r>
              <a:rPr lang="ru-RU"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Слободка </a:t>
            </a:r>
            <a:r>
              <a:rPr lang="ru-RU"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Кубличского</a:t>
            </a:r>
            <a:r>
              <a:rPr lang="ru-RU"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сельсовета), наиболее низкий - 127 м. (соответствует урезу воды в озере </a:t>
            </a:r>
            <a:r>
              <a:rPr lang="ru-RU"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Яново</a:t>
            </a:r>
            <a:r>
              <a:rPr lang="ru-RU"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p>
        </p:txBody>
      </p:sp>
    </p:spTree>
    <p:extLst>
      <p:ext uri="{BB962C8B-B14F-4D97-AF65-F5344CB8AC3E}">
        <p14:creationId xmlns:p14="http://schemas.microsoft.com/office/powerpoint/2010/main" xmlns="" val="4956150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29600" cy="1143000"/>
          </a:xfrm>
        </p:spPr>
        <p:txBody>
          <a:bodyPr>
            <a:normAutofit/>
          </a:bodyPr>
          <a:lstStyle/>
          <a:p>
            <a:r>
              <a:rPr lang="ru-RU" sz="2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Карта источников загрязнения </a:t>
            </a:r>
            <a:r>
              <a:rPr lang="ru-RU" sz="2800" dirty="0" err="1"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Ушачского</a:t>
            </a:r>
            <a:r>
              <a:rPr lang="ru-RU" sz="2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района</a:t>
            </a:r>
            <a:endParaRPr lang="ru-RU" sz="2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10242" name="Picture 2" descr="E:\учеба\557494097.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47664" y="1196752"/>
            <a:ext cx="6624736" cy="503479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Скругленная прямоугольная выноска 3"/>
          <p:cNvSpPr/>
          <p:nvPr/>
        </p:nvSpPr>
        <p:spPr>
          <a:xfrm>
            <a:off x="4139952" y="2672916"/>
            <a:ext cx="1368152" cy="468052"/>
          </a:xfrm>
          <a:prstGeom prst="wedgeRoundRectCallout">
            <a:avLst>
              <a:gd name="adj1" fmla="val -36803"/>
              <a:gd name="adj2" fmla="val 67841"/>
              <a:gd name="adj3" fmla="val 16667"/>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200" dirty="0">
                <a:latin typeface="Times New Roman" pitchFamily="18" charset="0"/>
                <a:cs typeface="Times New Roman" pitchFamily="18" charset="0"/>
              </a:rPr>
              <a:t>ОАО «</a:t>
            </a:r>
            <a:r>
              <a:rPr lang="ru-RU" sz="1200" dirty="0" err="1">
                <a:latin typeface="Times New Roman" pitchFamily="18" charset="0"/>
                <a:cs typeface="Times New Roman" pitchFamily="18" charset="0"/>
              </a:rPr>
              <a:t>Ушачский</a:t>
            </a:r>
            <a:r>
              <a:rPr lang="ru-RU" sz="1200" dirty="0">
                <a:latin typeface="Times New Roman" pitchFamily="18" charset="0"/>
                <a:cs typeface="Times New Roman" pitchFamily="18" charset="0"/>
              </a:rPr>
              <a:t> льнозавод»</a:t>
            </a:r>
          </a:p>
        </p:txBody>
      </p:sp>
      <p:sp>
        <p:nvSpPr>
          <p:cNvPr id="6" name="Скругленная прямоугольная выноска 5"/>
          <p:cNvSpPr/>
          <p:nvPr/>
        </p:nvSpPr>
        <p:spPr>
          <a:xfrm>
            <a:off x="4644008" y="3695277"/>
            <a:ext cx="1497563" cy="596947"/>
          </a:xfrm>
          <a:prstGeom prst="wedgeRoundRectCallout">
            <a:avLst>
              <a:gd name="adj1" fmla="val -64821"/>
              <a:gd name="adj2" fmla="val -121183"/>
              <a:gd name="adj3" fmla="val 16667"/>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200" dirty="0">
                <a:latin typeface="Times New Roman" pitchFamily="18" charset="0"/>
                <a:cs typeface="Times New Roman" pitchFamily="18" charset="0"/>
              </a:rPr>
              <a:t>ЧУП «</a:t>
            </a:r>
            <a:r>
              <a:rPr lang="ru-RU" sz="1200" dirty="0" err="1">
                <a:latin typeface="Times New Roman" pitchFamily="18" charset="0"/>
                <a:cs typeface="Times New Roman" pitchFamily="18" charset="0"/>
              </a:rPr>
              <a:t>Ушачский</a:t>
            </a:r>
            <a:r>
              <a:rPr lang="ru-RU" sz="1200" dirty="0">
                <a:latin typeface="Times New Roman" pitchFamily="18" charset="0"/>
                <a:cs typeface="Times New Roman" pitchFamily="18" charset="0"/>
              </a:rPr>
              <a:t> овощесушильный завод»</a:t>
            </a:r>
          </a:p>
        </p:txBody>
      </p:sp>
      <p:sp>
        <p:nvSpPr>
          <p:cNvPr id="7" name="Скругленная прямоугольная выноска 6"/>
          <p:cNvSpPr/>
          <p:nvPr/>
        </p:nvSpPr>
        <p:spPr>
          <a:xfrm>
            <a:off x="5457495" y="3112841"/>
            <a:ext cx="1368152" cy="468052"/>
          </a:xfrm>
          <a:prstGeom prst="wedgeRoundRectCallout">
            <a:avLst>
              <a:gd name="adj1" fmla="val -129790"/>
              <a:gd name="adj2" fmla="val -14268"/>
              <a:gd name="adj3" fmla="val 16667"/>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200" dirty="0">
                <a:latin typeface="Times New Roman" pitchFamily="18" charset="0"/>
                <a:cs typeface="Times New Roman" pitchFamily="18" charset="0"/>
              </a:rPr>
              <a:t>УКП ”</a:t>
            </a:r>
            <a:r>
              <a:rPr lang="ru-RU" sz="1200" dirty="0" err="1">
                <a:latin typeface="Times New Roman" pitchFamily="18" charset="0"/>
                <a:cs typeface="Times New Roman" pitchFamily="18" charset="0"/>
              </a:rPr>
              <a:t>Ушачский</a:t>
            </a:r>
            <a:r>
              <a:rPr lang="ru-RU" sz="1200" dirty="0">
                <a:latin typeface="Times New Roman" pitchFamily="18" charset="0"/>
                <a:cs typeface="Times New Roman" pitchFamily="18" charset="0"/>
              </a:rPr>
              <a:t> РКБО“</a:t>
            </a:r>
          </a:p>
        </p:txBody>
      </p:sp>
      <p:sp>
        <p:nvSpPr>
          <p:cNvPr id="8" name="Скругленная прямоугольная выноска 7"/>
          <p:cNvSpPr/>
          <p:nvPr/>
        </p:nvSpPr>
        <p:spPr>
          <a:xfrm>
            <a:off x="2570820" y="2906942"/>
            <a:ext cx="1368152" cy="468052"/>
          </a:xfrm>
          <a:prstGeom prst="wedgeRoundRectCallout">
            <a:avLst>
              <a:gd name="adj1" fmla="val 78463"/>
              <a:gd name="adj2" fmla="val 31034"/>
              <a:gd name="adj3" fmla="val 16667"/>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200" dirty="0">
                <a:latin typeface="Times New Roman" pitchFamily="18" charset="0"/>
                <a:cs typeface="Times New Roman" pitchFamily="18" charset="0"/>
              </a:rPr>
              <a:t>ОАО ”Промкомбинат“</a:t>
            </a:r>
          </a:p>
        </p:txBody>
      </p:sp>
      <p:sp>
        <p:nvSpPr>
          <p:cNvPr id="9" name="Скругленная прямоугольная выноска 8"/>
          <p:cNvSpPr/>
          <p:nvPr/>
        </p:nvSpPr>
        <p:spPr>
          <a:xfrm>
            <a:off x="3229237" y="3759724"/>
            <a:ext cx="1368152" cy="468052"/>
          </a:xfrm>
          <a:prstGeom prst="wedgeRoundRectCallout">
            <a:avLst>
              <a:gd name="adj1" fmla="val 28094"/>
              <a:gd name="adj2" fmla="val -141679"/>
              <a:gd name="adj3" fmla="val 16667"/>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200" dirty="0">
                <a:latin typeface="Times New Roman" pitchFamily="18" charset="0"/>
                <a:cs typeface="Times New Roman" pitchFamily="18" charset="0"/>
              </a:rPr>
              <a:t>ЧУП «</a:t>
            </a:r>
            <a:r>
              <a:rPr lang="ru-RU" sz="1200" dirty="0" err="1">
                <a:latin typeface="Times New Roman" pitchFamily="18" charset="0"/>
                <a:cs typeface="Times New Roman" pitchFamily="18" charset="0"/>
              </a:rPr>
              <a:t>Ушачский</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коопзаготпром</a:t>
            </a:r>
            <a:r>
              <a:rPr lang="ru-RU" sz="1200" dirty="0">
                <a:latin typeface="Times New Roman" pitchFamily="18" charset="0"/>
                <a:cs typeface="Times New Roman" pitchFamily="18" charset="0"/>
              </a:rPr>
              <a:t>»</a:t>
            </a:r>
          </a:p>
        </p:txBody>
      </p:sp>
      <p:sp>
        <p:nvSpPr>
          <p:cNvPr id="10" name="Скругленная прямоугольная выноска 9"/>
          <p:cNvSpPr/>
          <p:nvPr/>
        </p:nvSpPr>
        <p:spPr>
          <a:xfrm>
            <a:off x="4444750" y="5013176"/>
            <a:ext cx="1783433" cy="552737"/>
          </a:xfrm>
          <a:prstGeom prst="wedgeRoundRectCallout">
            <a:avLst>
              <a:gd name="adj1" fmla="val -37584"/>
              <a:gd name="adj2" fmla="val -91658"/>
              <a:gd name="adj3" fmla="val 16667"/>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200" dirty="0">
                <a:latin typeface="Times New Roman" pitchFamily="18" charset="0"/>
                <a:cs typeface="Times New Roman" pitchFamily="18" charset="0"/>
              </a:rPr>
              <a:t>Филиал «</a:t>
            </a:r>
            <a:r>
              <a:rPr lang="ru-RU" sz="1200" dirty="0" err="1">
                <a:latin typeface="Times New Roman" pitchFamily="18" charset="0"/>
                <a:cs typeface="Times New Roman" pitchFamily="18" charset="0"/>
              </a:rPr>
              <a:t>Ушачский</a:t>
            </a:r>
            <a:r>
              <a:rPr lang="ru-RU" sz="1200" dirty="0">
                <a:latin typeface="Times New Roman" pitchFamily="18" charset="0"/>
                <a:cs typeface="Times New Roman" pitchFamily="18" charset="0"/>
              </a:rPr>
              <a:t>» ЗАО «</a:t>
            </a:r>
            <a:r>
              <a:rPr lang="ru-RU" sz="1200" dirty="0" err="1">
                <a:latin typeface="Times New Roman" pitchFamily="18" charset="0"/>
                <a:cs typeface="Times New Roman" pitchFamily="18" charset="0"/>
              </a:rPr>
              <a:t>Витебскагропродукт</a:t>
            </a:r>
            <a:r>
              <a:rPr lang="ru-RU" sz="1200" dirty="0">
                <a:latin typeface="Times New Roman" pitchFamily="18" charset="0"/>
                <a:cs typeface="Times New Roman" pitchFamily="18" charset="0"/>
              </a:rPr>
              <a:t>»</a:t>
            </a:r>
          </a:p>
        </p:txBody>
      </p:sp>
    </p:spTree>
    <p:extLst>
      <p:ext uri="{BB962C8B-B14F-4D97-AF65-F5344CB8AC3E}">
        <p14:creationId xmlns:p14="http://schemas.microsoft.com/office/powerpoint/2010/main" xmlns="" val="325915473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Характеристика водных ресурсов</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Объект 2"/>
          <p:cNvSpPr>
            <a:spLocks noGrp="1"/>
          </p:cNvSpPr>
          <p:nvPr>
            <p:ph idx="1"/>
          </p:nvPr>
        </p:nvSpPr>
        <p:spPr>
          <a:xfrm>
            <a:off x="467544" y="1340769"/>
            <a:ext cx="8229600" cy="2664296"/>
          </a:xfrm>
        </p:spPr>
        <p:txBody>
          <a:bodyPr>
            <a:normAutofit/>
          </a:bodyPr>
          <a:lstStyle/>
          <a:p>
            <a:pPr marL="0" indent="0">
              <a:buNone/>
            </a:pP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Протекает 18 малых и средних рек, множество ручьев. Наибольшая река — Западная Двина с притоками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Ушача</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и Дива; а так же реки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Выдрянка</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и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Крошенка</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Реки относятся к Западно-Двинскому гидрологическому району, на крайнем юге к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Вилейскому</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гидрологическому району. Густота естественной речной сети 0,45 км/км</a:t>
            </a:r>
            <a:r>
              <a:rPr lang="ru-RU" sz="18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Общая длина мелиоративной сети 4,4 тыс. км, в т. ч. отрегулированных водоприемников около 40 км, магистральных и подводных каналов 280 км, регулирующих каналов более 470 км. Под озерами около 10% площади района. Это 178 озёр, в том числе 5 площадью более 7,5 км</a:t>
            </a:r>
            <a:r>
              <a:rPr lang="ru-RU" sz="18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Яново</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Черствядское</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Паульское</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Отолово</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Полозерье</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которые входят в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Ушачскую</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группу озер.</a:t>
            </a:r>
          </a:p>
          <a:p>
            <a:pPr marL="0" indent="0">
              <a:buNone/>
            </a:pPr>
            <a:endParaRPr lang="ru-RU" sz="1400" dirty="0"/>
          </a:p>
        </p:txBody>
      </p:sp>
      <p:pic>
        <p:nvPicPr>
          <p:cNvPr id="2051" name="Picture 3" descr="E:\учеба\островенское.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414083">
            <a:off x="2843808" y="4231372"/>
            <a:ext cx="3275905" cy="2183936"/>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pic>
        <p:nvPicPr>
          <p:cNvPr id="2050" name="Picture 2" descr="E:\учеба\Dvina-rub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1195650">
            <a:off x="511363" y="4277669"/>
            <a:ext cx="2856316" cy="2142237"/>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pic>
        <p:nvPicPr>
          <p:cNvPr id="2052" name="Picture 4" descr="E:\учеба\вечелье.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21283010">
            <a:off x="5815942" y="4185533"/>
            <a:ext cx="2882540" cy="2127271"/>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40092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Реки</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Объект 2"/>
          <p:cNvSpPr>
            <a:spLocks noGrp="1"/>
          </p:cNvSpPr>
          <p:nvPr>
            <p:ph idx="1"/>
          </p:nvPr>
        </p:nvSpPr>
        <p:spPr>
          <a:xfrm>
            <a:off x="457200" y="1196752"/>
            <a:ext cx="8363272" cy="1944216"/>
          </a:xfrm>
        </p:spPr>
        <p:txBody>
          <a:bodyPr>
            <a:normAutofit/>
          </a:bodyPr>
          <a:lstStyle/>
          <a:p>
            <a:pPr marL="0" indent="0">
              <a:buNone/>
            </a:pPr>
            <a:r>
              <a:rPr lang="ru-RU" sz="2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Западная </a:t>
            </a:r>
            <a:r>
              <a:rPr lang="ru-RU" sz="2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Д</a:t>
            </a:r>
            <a:r>
              <a:rPr lang="ru-RU" sz="2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вина. </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Длина реки — 1020 км: 325 км приходится на Российскую Федерацию, 328 — на Белоруссию и 367 — на Латвию. По территории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Ушачского</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района она протекает на протяжении 11 км, по северо-восточной границе. </a:t>
            </a:r>
            <a:r>
              <a:rPr lang="ru-RU" sz="1800" dirty="0">
                <a:ln w="18415" cmpd="sng">
                  <a:noFill/>
                  <a:prstDash val="solid"/>
                </a:ln>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Западная</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Двина берёт начало в болотах около небольшого озера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Корякино</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Пеновского</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района Тверской области на Валдайской возвышенности. Площадь бассейна Западной Двины — 87,9 тыс. км². </a:t>
            </a:r>
          </a:p>
        </p:txBody>
      </p:sp>
      <p:pic>
        <p:nvPicPr>
          <p:cNvPr id="3074" name="Picture 2" descr="E:\учеба\Dvina-rub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23928" y="3068960"/>
            <a:ext cx="4680520" cy="351039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67544" y="2951024"/>
            <a:ext cx="3384376" cy="3139321"/>
          </a:xfrm>
          <a:prstGeom prst="rect">
            <a:avLst/>
          </a:prstGeom>
          <a:noFill/>
        </p:spPr>
        <p:txBody>
          <a:bodyPr wrap="square" rtlCol="0">
            <a:spAutoFit/>
          </a:bodyPr>
          <a:lstStyle/>
          <a:p>
            <a:r>
              <a:rPr lang="ru-RU"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Общее падение реки на территории Белоруссии составляет 38 м, плотность речной сети 0,45 км/км², </a:t>
            </a:r>
            <a:r>
              <a:rPr lang="ru-RU"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озёрность</a:t>
            </a:r>
            <a:r>
              <a:rPr lang="ru-RU"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 3 %. Долина реки трапецеидальной формы, местами глубоко врезанная или невыразительная. Ширина долины в верхнем течении до 0,9 км, в среднем 1—1,5 км, в нижнем 5—6 км.</a:t>
            </a:r>
          </a:p>
        </p:txBody>
      </p:sp>
    </p:spTree>
    <p:extLst>
      <p:ext uri="{BB962C8B-B14F-4D97-AF65-F5344CB8AC3E}">
        <p14:creationId xmlns:p14="http://schemas.microsoft.com/office/powerpoint/2010/main" xmlns="" val="2151325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260648"/>
            <a:ext cx="8208912" cy="2808312"/>
          </a:xfrm>
        </p:spPr>
        <p:txBody>
          <a:bodyPr anchor="t">
            <a:normAutofit/>
          </a:bodyPr>
          <a:lstStyle/>
          <a:p>
            <a:pPr algn="l"/>
            <a:r>
              <a:rPr lang="ru-RU" sz="2800" dirty="0" err="1"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Ушача</a:t>
            </a:r>
            <a:r>
              <a:rPr lang="ru-RU" sz="2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берёт начало на территории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Докшицкого</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района в Березинском биосферном заповеднике, протекает по территории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Ушацкого</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и Полоцкого районов и впадает в Западную Двину около города Новополоцк. Длина реки составляет 118 км, площадь водосбора 1150 км² на территории Полоцкой низины,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озёрность</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3 %. Среднегодовой расход воды в устье 8 м/с, средний наклон водной поверхности 0,5 ‰. Русло Ушачи извилистое, шириной до 10 м в верхнем течении, до 40 м ниже озера Большое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Исно</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Долина реки ниже деревни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Путилковичи</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явно выражена, до устья реки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Альзиницы</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шириной до 1 км, ниже — 300—400 м. Берега крутые.</a:t>
            </a:r>
          </a:p>
        </p:txBody>
      </p:sp>
      <p:pic>
        <p:nvPicPr>
          <p:cNvPr id="4098" name="Picture 2" descr="E:\учеба\ушача.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35696" y="3094856"/>
            <a:ext cx="5393233" cy="3400733"/>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89556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0830" y="454092"/>
            <a:ext cx="8229600" cy="2722314"/>
          </a:xfrm>
        </p:spPr>
        <p:txBody>
          <a:bodyPr anchor="t">
            <a:normAutofit fontScale="90000"/>
          </a:bodyPr>
          <a:lstStyle/>
          <a:p>
            <a:pPr algn="l"/>
            <a:r>
              <a:rPr lang="ru-RU" sz="2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Дива</a:t>
            </a:r>
            <a:r>
              <a:rPr lang="ru-RU" sz="2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Озера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Ушачской</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группы соединены рекой Дивой (в разных местах ее называют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Туросянка</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Туржец</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Туровлянка</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впадающей в Западную Двину. На эту голубую нить, как бусинки, нанизаны озера Урода,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Отолово</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Туроссы</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Березовское,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Паульское</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Яново</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Щаты</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Гомель, Суя,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Туровля</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В реку Диву и названные озера сбрасывается вода из озер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Липно</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Мугирино</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Полозерье</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Любжинское</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Женно</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Веркудское</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Черствятское</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и др. Озера, реки, протоки, мелиоративные каналы, созданные рукой человека, образуют сложную, паутинообразную систему.</a:t>
            </a:r>
          </a:p>
        </p:txBody>
      </p:sp>
      <p:pic>
        <p:nvPicPr>
          <p:cNvPr id="5122" name="Picture 2" descr="E:\учеба\дива.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35696" y="3170321"/>
            <a:ext cx="5577706" cy="3355271"/>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44081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Озёра</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Объект 2"/>
          <p:cNvSpPr>
            <a:spLocks noGrp="1"/>
          </p:cNvSpPr>
          <p:nvPr>
            <p:ph idx="1"/>
          </p:nvPr>
        </p:nvSpPr>
        <p:spPr>
          <a:xfrm>
            <a:off x="467544" y="1268760"/>
            <a:ext cx="8229600" cy="1872208"/>
          </a:xfrm>
        </p:spPr>
        <p:txBody>
          <a:bodyPr>
            <a:normAutofit/>
          </a:bodyPr>
          <a:lstStyle/>
          <a:p>
            <a:pPr marL="0" indent="0">
              <a:buNone/>
            </a:pPr>
            <a:r>
              <a:rPr lang="ru-RU" sz="1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 </a:t>
            </a:r>
            <a:r>
              <a:rPr lang="ru-RU" sz="1800" dirty="0" err="1"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Ушачском</a:t>
            </a:r>
            <a:r>
              <a:rPr lang="ru-RU" sz="1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районе более ста озер, которые занимают около 10 % его площади. Комплексно изучено </a:t>
            </a:r>
            <a:r>
              <a:rPr lang="ru-RU" sz="1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66. </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Озера различаются между собой величиной, способом образования, режимами водной массы, донными отложениями и т. д. Ледник покинул эту территорию 15—16 тыс. лет назад, поэтому рельеф водосбора, облик большинства озер, речных долин, ложбин стока молодой и еще хранит следы его деятельности. Формировались озерные котловины по-разному.</a:t>
            </a:r>
          </a:p>
          <a:p>
            <a:pPr marL="0" indent="0">
              <a:buNone/>
            </a:pPr>
            <a:endParaRPr lang="ru-RU" sz="2800" dirty="0">
              <a:latin typeface="Times New Roman" pitchFamily="18" charset="0"/>
              <a:cs typeface="Times New Roman" pitchFamily="18" charset="0"/>
            </a:endParaRPr>
          </a:p>
        </p:txBody>
      </p:sp>
      <p:pic>
        <p:nvPicPr>
          <p:cNvPr id="6146" name="Picture 2" descr="E:\учеба\by belka3396лот.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3" y="3140969"/>
            <a:ext cx="4982759" cy="3488134"/>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652120" y="5798106"/>
            <a:ext cx="3096344" cy="830997"/>
          </a:xfrm>
          <a:prstGeom prst="rect">
            <a:avLst/>
          </a:prstGeom>
          <a:noFill/>
        </p:spPr>
        <p:txBody>
          <a:bodyPr wrap="square" rtlCol="0">
            <a:spAutoFit/>
          </a:bodyPr>
          <a:lstStyle/>
          <a:p>
            <a:r>
              <a:rPr lang="ru-RU" sz="2400" dirty="0" smtClean="0">
                <a:ln w="18415" cmpd="sng">
                  <a:noFill/>
                  <a:prstDash val="solid"/>
                </a:ln>
                <a:solidFill>
                  <a:schemeClr val="tx2"/>
                </a:solidFill>
                <a:effectLst>
                  <a:outerShdw blurRad="50800" dist="38100" dir="10800000" algn="r" rotWithShape="0">
                    <a:prstClr val="black">
                      <a:alpha val="40000"/>
                    </a:prstClr>
                  </a:outerShdw>
                </a:effectLst>
                <a:latin typeface="Times New Roman" pitchFamily="18" charset="0"/>
                <a:cs typeface="Times New Roman" pitchFamily="18" charset="0"/>
              </a:rPr>
              <a:t>Карта изученных озёр </a:t>
            </a:r>
            <a:r>
              <a:rPr lang="ru-RU" sz="2400" dirty="0" err="1" smtClean="0">
                <a:ln w="18415" cmpd="sng">
                  <a:noFill/>
                  <a:prstDash val="solid"/>
                </a:ln>
                <a:solidFill>
                  <a:schemeClr val="tx2"/>
                </a:solidFill>
                <a:effectLst>
                  <a:outerShdw blurRad="50800" dist="38100" dir="10800000" algn="r" rotWithShape="0">
                    <a:prstClr val="black">
                      <a:alpha val="40000"/>
                    </a:prstClr>
                  </a:outerShdw>
                </a:effectLst>
                <a:latin typeface="Times New Roman" pitchFamily="18" charset="0"/>
                <a:cs typeface="Times New Roman" pitchFamily="18" charset="0"/>
              </a:rPr>
              <a:t>Ушачского</a:t>
            </a:r>
            <a:r>
              <a:rPr lang="ru-RU" sz="2400" dirty="0" smtClean="0">
                <a:ln w="18415" cmpd="sng">
                  <a:noFill/>
                  <a:prstDash val="solid"/>
                </a:ln>
                <a:solidFill>
                  <a:schemeClr val="tx2"/>
                </a:solidFill>
                <a:effectLst>
                  <a:outerShdw blurRad="50800" dist="38100" dir="10800000" algn="r" rotWithShape="0">
                    <a:prstClr val="black">
                      <a:alpha val="40000"/>
                    </a:prstClr>
                  </a:outerShdw>
                </a:effectLst>
                <a:latin typeface="Times New Roman" pitchFamily="18" charset="0"/>
                <a:cs typeface="Times New Roman" pitchFamily="18" charset="0"/>
              </a:rPr>
              <a:t> района</a:t>
            </a:r>
            <a:endParaRPr lang="ru-RU" sz="2400" dirty="0">
              <a:ln w="18415" cmpd="sng">
                <a:noFill/>
                <a:prstDash val="solid"/>
              </a:ln>
              <a:solidFill>
                <a:schemeClr val="tx2"/>
              </a:solidFill>
              <a:effectLst>
                <a:outerShdw blurRad="50800" dist="38100" dir="10800000" algn="r" rotWithShape="0">
                  <a:prstClr val="black">
                    <a:alpha val="40000"/>
                  </a:prst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49457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404665"/>
            <a:ext cx="8229600" cy="2520280"/>
          </a:xfrm>
        </p:spPr>
        <p:txBody>
          <a:bodyPr>
            <a:normAutofit/>
          </a:bodyPr>
          <a:lstStyle/>
          <a:p>
            <a:pPr marL="0" indent="0">
              <a:buNone/>
            </a:pPr>
            <a:r>
              <a:rPr lang="ru-RU" sz="2800" dirty="0" err="1"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Черствятское</a:t>
            </a:r>
            <a:r>
              <a:rPr lang="ru-RU" sz="2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Самое крупное из водоемов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Ушачской</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группы. Площадь зеркала 9,35 км</a:t>
            </a:r>
            <a:r>
              <a:rPr lang="ru-RU" sz="18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Озеро термокарстового происхождения, мелководное, со средней глубиной 2,2 м и максимальной 4,5 м. Котловина </a:t>
            </a:r>
            <a:r>
              <a:rPr lang="ru-RU" sz="1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овальная</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вытянутая с северо-запада на юго-восток. Береговая линия (19,2 км) относительно ровная, лишь в </a:t>
            </a:r>
            <a:r>
              <a:rPr lang="ru-RU" sz="1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северо-западной </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части осложняется заливами и мысами. Склоны котловины почти на всем протяжении высокие (10—18 м), на коротких участках (восток и северо- восток) имеют абразионный характер. Площадь водосбора 162 км</a:t>
            </a:r>
            <a:r>
              <a:rPr lang="ru-RU" sz="18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Рельеф пологоволнистый, преобладают </a:t>
            </a:r>
            <a:r>
              <a:rPr lang="ru-RU" sz="1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абсолютные </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высоты 140—150 м. </a:t>
            </a:r>
          </a:p>
        </p:txBody>
      </p:sp>
      <p:pic>
        <p:nvPicPr>
          <p:cNvPr id="7170" name="Picture 2" descr="E:\учеба\черствятское.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3172829"/>
            <a:ext cx="4745288" cy="3207668"/>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pic>
        <p:nvPicPr>
          <p:cNvPr id="7171" name="Picture 3" descr="E:\учеба\черствядское.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80112" y="3210309"/>
            <a:ext cx="2808312" cy="3193853"/>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27065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298378"/>
          </a:xfrm>
        </p:spPr>
        <p:txBody>
          <a:bodyPr anchor="t">
            <a:normAutofit/>
          </a:bodyPr>
          <a:lstStyle/>
          <a:p>
            <a:pPr algn="l"/>
            <a:r>
              <a:rPr lang="ru-RU" sz="2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Паульское</a:t>
            </a:r>
            <a:r>
              <a:rPr lang="ru-RU" sz="2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Тетча</a:t>
            </a:r>
            <a:r>
              <a:rPr lang="ru-RU" sz="2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Относится к мелководным и хорошо проточным водоемам. Занимает центральную часть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Ушачской</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озерной группы и дренируется рекой Дивой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Туровлянкой</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Котловина плоская, открытая, с максимальной глубиной 5,5 м, вытянута с северо-запада </a:t>
            </a:r>
            <a:r>
              <a:rPr lang="ru-RU" sz="20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на </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юго-восток (6,4 км). В южной части выделяются два узких, длинных залива и </a:t>
            </a:r>
            <a:r>
              <a:rPr lang="ru-RU" sz="20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один </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остров. Рисунок береговой линии довольно сложен. Общая ее длина 2,5 км. Площадь зеркала 8,5 км</a:t>
            </a:r>
            <a:r>
              <a:rPr lang="ru-RU" sz="20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Склоны котловины высотой </a:t>
            </a:r>
            <a:r>
              <a:rPr lang="ru-RU" sz="20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6 –</a:t>
            </a:r>
            <a:br>
              <a:rPr lang="ru-RU" sz="20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ru-RU" sz="20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8 </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м, сложены моренными суглинками с включением валунов.</a:t>
            </a:r>
            <a:b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Площадь водосбора 652 км2. Преобладает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плосковолнистая</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равнина, сложенная моренным суглинком. </a:t>
            </a:r>
          </a:p>
        </p:txBody>
      </p:sp>
      <p:pic>
        <p:nvPicPr>
          <p:cNvPr id="1026" name="Picture 2" descr="E:\учеба\паульское.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51920" y="3645024"/>
            <a:ext cx="4914691" cy="2801374"/>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pic>
        <p:nvPicPr>
          <p:cNvPr id="1027" name="Picture 3" descr="E:\учеба\paulsko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8678" y="3645024"/>
            <a:ext cx="2290410" cy="2801374"/>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19831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Документ" ma:contentTypeID="0x0101008AEA79EB98C0E246AC9D62295B8DC0C5" ma:contentTypeVersion="0" ma:contentTypeDescription="Создание документа." ma:contentTypeScope="" ma:versionID="8254900dee835b32cc12d7c76e289ea6">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C42E3A-4C22-4232-9E19-F1D657B371FF}"/>
</file>

<file path=customXml/itemProps2.xml><?xml version="1.0" encoding="utf-8"?>
<ds:datastoreItem xmlns:ds="http://schemas.openxmlformats.org/officeDocument/2006/customXml" ds:itemID="{BC73E64B-79C6-431D-AE74-E2C6CCC9B4F2}"/>
</file>

<file path=customXml/itemProps3.xml><?xml version="1.0" encoding="utf-8"?>
<ds:datastoreItem xmlns:ds="http://schemas.openxmlformats.org/officeDocument/2006/customXml" ds:itemID="{4B7AFAA5-3253-4D30-B3D9-F5BE0E6D6BD4}"/>
</file>

<file path=docProps/app.xml><?xml version="1.0" encoding="utf-8"?>
<Properties xmlns="http://schemas.openxmlformats.org/officeDocument/2006/extended-properties" xmlns:vt="http://schemas.openxmlformats.org/officeDocument/2006/docPropsVTypes">
  <TotalTime>884</TotalTime>
  <Words>1806</Words>
  <Application>Microsoft Office PowerPoint</Application>
  <PresentationFormat>Экран (4:3)</PresentationFormat>
  <Paragraphs>41</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Ушачский район</vt:lpstr>
      <vt:lpstr>Географическое положение</vt:lpstr>
      <vt:lpstr>Характеристика водных ресурсов</vt:lpstr>
      <vt:lpstr>Реки</vt:lpstr>
      <vt:lpstr>Ушача. берёт начало на территории Докшицкого района в Березинском биосферном заповеднике, протекает по территории Ушацкого и Полоцкого районов и впадает в Западную Двину около города Новополоцк. Длина реки составляет 118 км, площадь водосбора 1150 км² на территории Полоцкой низины, озёрность 3 %. Среднегодовой расход воды в устье 8 м/с, средний наклон водной поверхности 0,5 ‰. Русло Ушачи извилистое, шириной до 10 м в верхнем течении, до 40 м ниже озера Большое Исно. Долина реки ниже деревни Путилковичи явно выражена, до устья реки Альзиницы шириной до 1 км, ниже — 300—400 м. Берега крутые.</vt:lpstr>
      <vt:lpstr>Дива. Озера Ушачской группы соединены рекой Дивой (в разных местах ее называют Туросянка, Туржец, Туровлянка), впадающей в Западную Двину. На эту голубую нить, как бусинки, нанизаны озера Урода, Отолово, Туроссы, Березовское, Паульское, Яново, Щаты, Гомель, Суя, Туровля. В реку Диву и названные озера сбрасывается вода из озер Липно, Мугирино, Полозерье, Любжинское, Женно, Веркудское, Черствятское и др. Озера, реки, протоки, мелиоративные каналы, созданные рукой человека, образуют сложную, паутинообразную систему.</vt:lpstr>
      <vt:lpstr>Озёра</vt:lpstr>
      <vt:lpstr>Слайд 8</vt:lpstr>
      <vt:lpstr>Паульское (Тетча). Относится к мелководным и хорошо проточным водоемам. Занимает центральную часть Ушачской озерной группы и дренируется рекой Дивой (Туровлянкой). Котловина плоская, открытая, с максимальной глубиной 5,5 м, вытянута с северо-запада на юго-восток (6,4 км). В южной части выделяются два узких, длинных залива и один остров. Рисунок береговой линии довольно сложен. Общая ее длина 2,5 км. Площадь зеркала 8,5 км2. Склоны котловины высотой 6 – 8 м, сложены моренными суглинками с включением валунов. Площадь водосбора 652 км2. Преобладает плосковолнистая равнина, сложенная моренным суглинком. </vt:lpstr>
      <vt:lpstr>Отолово. Одно из крупных озер Ушачской группы. Площадь зеркала 8,2 км2. Принадлежит бассейну Дивы. Это неглубокий водоем (средняя глубина 3,5 м). Котловина относится к типу сложных, вытянута на 9,5 км почти в широтном направлении и только на западе близка к меридиональному. У озера сложный кружевной рисунок береговой линии, длина ее почти 40 км. Высокие гряды и возвышения сменяются участками низких заболоченных склонов. Наибольшей высоты (до 30—35 м) достигают склоны в северной и северо-западной части, здесь вдоль длинной оси озера тянется озовая гряда (Бабьи горы). Озеро расположено в центре бассейна Ушачских озер и служит приемником вод, текущих с юга. Площадь водосбора 318 км2. Рельеф построен очень сложно.</vt:lpstr>
      <vt:lpstr>Полозерье. Размещено на границе Ушачского и Бешенковичского районов Витебской области. Принадлежит бассейну Дивы. Площадь зеркала 8 км2. Среднеглубокое озеро. Котловина состоит на двух плесов (глубокого северного и южного) и вытянута с северо-запада на юго-восток. Береговая линия длиной 17,9 км в основном имеет простой рисунок, только в северной части осложнена заливами и мысами. Крутые северные и северо-западные склоны (высотой 5—8 м) дисгармонируют с общим плоским характером котловины.  Площадь водосбора озера 30,9 км2. Преобладают абсолютные высоты от 120 до 440 м и лишь в северной части они достигают 160 м. Рельеф плосковолнистый и крупнохолмистый. </vt:lpstr>
      <vt:lpstr>Кривое. Небольшое по площади, но глубокое, живописное озеро. Принадлежит бассейну реки Дивы. При площади 4,5 км2 длина береговой линии свыше 20 км. Необычному рисунку котловины соответствует сложное строение ложа. Максимальная глубина (до 31,5 м) приурочена к северному (центр озера) и южному плесам. 20-метровые глубины отмечены в северо-западном и юго-западном плесах. Глубоководные впадины чередуются с мелководными (до 5 м) проливами — «усухами». Средняя глубина озера 9,6 м. Площадь водосбора 65,4 км2. Поверхность крупнохолмистая и плосковолнистая с преобладанием абсолютных высот до 150 м. </vt:lpstr>
      <vt:lpstr>Вечелье. Расположено неподалеку от г. п. Ушачи Витебской области. Это глубокий водоем. Максимальная глубина почти 36 м. Площадь 1,36 км2. Озеро занимает часть крупной ложбины, включающей в себя целый ряд водоемов: Борковщина, Должина, Вечелье, Волчо и ряд других. Соединяются они обычно сильно- заросшими протоками с очень малым расходом воды. В северо-восточной оконечности озера Вечелье начинается река Крошенка — правый приток Ушачи. Учитывая морфометрические особенности котловины, следует сказать, что озеро Вечелье является слабопроточным водоемом. Смена всего объема воды происходит более чем за трехлетний период. Рельеф водосбора (площадь более 37 км2) среднехолмистый.</vt:lpstr>
      <vt:lpstr>Троща. Этот водоем шестой по глубине в республике (38,2 м). Ложбинная котловина глубоко врезана в моренные суглинки и вытянута с северо-востока на юго-запад на 1,33 км. Береговая линия длиной 3,24 км, слабо изрезана. Склоны котловины крутые, до 20 м; к северу и югу они понижаются до 6—9 м. Площадь водосбора 24 км2. Подводная часть котловины отличается узкой литоралью, которая лишь в отдельных местах расширяется до 70 м. Как правило, она песчаная, за исключением северо-востока и юга, где мелководье сложено сапропелями. Глубины до 2 м занимают около 16 % площади озера. </vt:lpstr>
      <vt:lpstr>Замошье. Небольшое глубокое озеро. При площади 0,33 км2 объем воды в нем более 3 млн. м3. Эворзионная котловина, имеющая в плане форму восьмерки, с максимальной глубиной 30,7 м и средней 9,3 м, вытянута в меридиональном направлении на 1,24 км. Береговая линия имеет простые очертания. Расположена котловина среди средне- и мелко- холмистой территории, сложенной моренными суглинками, супесями и песками. Крутые склоны, высотой 10—20 м, на юге понижаются до 5—7 м и становятся более пологими. Это хорошо проточный водоем, так как через него протекает река Ушача, впадающая на юго-западе и вытекающая на севере. На востоке в озеро втекает небольшой ручей. Учитывая значительную площадь водосбора (135,3 км2) и большие глубины, можно предположить, что в приходной части водного баланса большую роль играет поверхностный приток и подземные воды.</vt:lpstr>
      <vt:lpstr>Полозно. Глубокий небольшой по площади (0,15 км2) водоем, окруженный со всех сторон смешанным лесом. В северной части из озера вытекает небольшой ручей, связывающий его с лежащим неподалеку озером Церковище. . Небольшой (всего 0,5 км2) водосбор мелкохолмистый, сложен песками и супесями и полностью покрыт лесом. Котловина округлой формы, с плавными очертаниями береговой линии. Берега высокие (30—80 см), обрывистые, песчаные, повсеместно поросли ольхой, лещиной, малинником. Подводная часть озерной чаши имеет воронкообразную форму с наибольшей глубиной (32,5 м) почти в центре водоема. Двухметровые глубины кончаются в 5—15 м от берега. </vt:lpstr>
      <vt:lpstr>Охрана водных ресурсов</vt:lpstr>
      <vt:lpstr>Гидрологический республиканский заказник «Кривое»</vt:lpstr>
      <vt:lpstr>Слайд 19</vt:lpstr>
      <vt:lpstr>Карта источников загрязнения Ушачского района</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Наталья</dc:creator>
  <cp:lastModifiedBy>XTreme</cp:lastModifiedBy>
  <cp:revision>27</cp:revision>
  <dcterms:created xsi:type="dcterms:W3CDTF">2013-03-25T12:53:18Z</dcterms:created>
  <dcterms:modified xsi:type="dcterms:W3CDTF">2013-04-15T08:04:26Z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0x0101008AEA79EB98C0E246AC9D62295B8DC0C5</vt:lpwstr>
  </property>
</Properties>
</file>